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CF85F4-096C-4388-8649-673BC7294748}">
  <a:tblStyle styleId="{76CF85F4-096C-4388-8649-673BC729474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ongholee.com/2020/09/gbdtgrdient-boosting-decision-tree%EC%9D%98-%EC%9B%90%EB%A6%AC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7f0fdbf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77f0fdb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b137a0f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7b137a0f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해당 feature 의 </a:t>
            </a:r>
            <a:r>
              <a:rPr lang="en" sz="1400">
                <a:solidFill>
                  <a:schemeClr val="dk1"/>
                </a:solidFill>
              </a:rPr>
              <a:t>통계치(중앙값, 평균)</a:t>
            </a:r>
            <a:r>
              <a:rPr lang="en" sz="1300">
                <a:solidFill>
                  <a:srgbClr val="595959"/>
                </a:solidFill>
              </a:rPr>
              <a:t>으로 채우기에는 너무 많은 결측치가 존재하기 때문에 모델 생성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400">
                <a:solidFill>
                  <a:schemeClr val="dk1"/>
                </a:solidFill>
              </a:rPr>
              <a:t>임대보증금과 임대료를 예측하는 모델을 만들자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b137a0f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b137a0f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모델을 만들기 위해서 </a:t>
            </a:r>
            <a:r>
              <a:rPr lang="en" sz="1400">
                <a:solidFill>
                  <a:schemeClr val="dk1"/>
                </a:solidFill>
              </a:rPr>
              <a:t>임대보증금/임대료와 관련있을 것 같은 피처는 무엇일지 살펴 봄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7b137a0f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7b137a0f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7b137a0f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7b137a0f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7b137a0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7b137a0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7b137a0f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7b137a0f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7b137a0f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7b137a0f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지금 부터는 임대보증금/ 임대료 부분에서 저희가 어떤 질문을 했고, 어떻게 그 답을 찾아나갔는지 설명을 해드릴게요.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먼저는 전반적으로 다른 분들도 느끼셨겠지만, 데이터가 너무 적었어요.그리고 임대보증금과 임대료 컬럼에 결측치가 많다는 문제를 발견을 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임대보증금과 임대료 결측치가  저희가 만드는 최종 모델에 영향을 많이 줄 것 이라고 생각을 해서 우선 결측치를 해결하려는 계획을 세웠구요.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데이터가 너무 적기 때문에 raw train과 raw test 데이터를 합쳐서 계산을 하면 되겠다 생각을 하고, 이렇게 데이터를 합쳐서 시작을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다음에, </a:t>
            </a:r>
            <a:r>
              <a:rPr lang="en" sz="1200">
                <a:solidFill>
                  <a:srgbClr val="595959"/>
                </a:solidFill>
              </a:rPr>
              <a:t>임대보증금/임대료 중에 하나라도 결측치가 있으면 test_new 셋으로, 없으면 train_new 셋으로 새롭게 파일을 저장을 했습니다.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77f0fdbf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77f0fdbf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다음에, 넓게 분포되어 있는 데이터들을 범주화 해야 겠다 생각을 하고, 총세대수 규모를 보니까, 소중대 규모로 나누면 좋겠는거죠.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혹시 법적인 기준이 있을까 해서 찾아봄. But 못 찾고 기사를 하나 찾았는데, 기사에 나온 범위를 참고해서 총세대수를 범주화 함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7b137a0f4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7b137a0f4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다음은, 어떤 feature 들이 모델 성능을 높이는데 영향을 줄지 알아 보기 위해서 </a:t>
            </a:r>
            <a:r>
              <a:rPr lang="en" sz="1300">
                <a:solidFill>
                  <a:schemeClr val="dk1"/>
                </a:solidFill>
              </a:rPr>
              <a:t>다양한 변수들을 다양한 scaler와 모델을 변경해 보면서 MAE 값을 비교 해 보았습니다.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7b137a0f4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7b137a0f4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결과, 임대 보증금은 minmax 스케일러, xgboost 모델, mae값으로 했을 때 가장 성능이 좋았고요,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b137a0f4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b137a0f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7b137a0f4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7b137a0f4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임대료는 minmax 스케일러, 랜덤포레스트 모델, mae값으로 했을 때 가장 성능이 좋다는 것을 확인했습니다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b137a0f4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b137a0f4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7b137a0f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7b137a0f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저희는 전용면적_비례 차량수를 잘 예측하기 위해서 </a:t>
            </a:r>
            <a:r>
              <a:rPr lang="en" sz="1000">
                <a:solidFill>
                  <a:srgbClr val="595959"/>
                </a:solidFill>
              </a:rPr>
              <a:t>임대보증금과 임대료가 </a:t>
            </a:r>
            <a:r>
              <a:rPr lang="en" sz="1000">
                <a:solidFill>
                  <a:schemeClr val="dk1"/>
                </a:solidFill>
              </a:rPr>
              <a:t>괜찮은 feature 라고 생각을 해서 결측치를 채웠던 거거든요.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그런데, 결측치를 다 처리 한 다음에,  이제 전용면적별 주차대수를 구하는 과정에서, </a:t>
            </a:r>
            <a:r>
              <a:rPr lang="en" sz="1000">
                <a:solidFill>
                  <a:srgbClr val="595959"/>
                </a:solidFill>
              </a:rPr>
              <a:t>임대보증금과 임대료 결측치 처리한 값이 하나도 도움이 되지 못했습니다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왜냐하면, 그래프를 보시면, 임대보증금과 임대료 모두 아파트가 대부분을 차지하고 있고, 상가는 극히 낮은 비율을 차지 하고 있음.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Train_new와 test_new에 대한 Value_counts를 찍어봤을 때도, </a:t>
            </a:r>
            <a:r>
              <a:rPr lang="en" sz="1000">
                <a:solidFill>
                  <a:schemeClr val="dk1"/>
                </a:solidFill>
              </a:rPr>
              <a:t>train_new에는 아파트 밖에 없었고, test_new에는 상가가 95%를 차지하고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즉 저희가 계속 했던 거는 아파트 데이터로 학습을 시키고, 상가 데이터를 예측한 꼴이 된거죠.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그래서 저희가 feature에 대한 파악을 더 자세히 하고, 어떻게 영향을 주는지 더 계획을 했으면 좋았을 텐데하는 한계점에서 배우는 부분이었습니다.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7c48b9d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7c48b9d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저희는 전용면적_비례 차량수를 잘 예측하기 위해서 </a:t>
            </a:r>
            <a:r>
              <a:rPr lang="en" sz="1000">
                <a:solidFill>
                  <a:srgbClr val="595959"/>
                </a:solidFill>
              </a:rPr>
              <a:t>임대보증금과 임대료가 </a:t>
            </a:r>
            <a:r>
              <a:rPr lang="en" sz="1000">
                <a:solidFill>
                  <a:schemeClr val="dk1"/>
                </a:solidFill>
              </a:rPr>
              <a:t>괜찮은 feature 라고 생각을 해서 결측치를 채웠던 거거든요.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그런데, 결측치를 다 처리 한 다음에,  이제 전용면적별 주차대수를 구하는 과정에서, </a:t>
            </a:r>
            <a:r>
              <a:rPr lang="en" sz="1000">
                <a:solidFill>
                  <a:srgbClr val="595959"/>
                </a:solidFill>
              </a:rPr>
              <a:t>임대보증금과 임대료 결측치 처리한 값이 하나도 도움이 되지 못했습니다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왜냐하면, 그래프를 보시면, 임대보증금과 임대료 모두 아파트가 대부분을 차지하고 있고, 상가는 극히 낮은 비율을 차지 하고 있음.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Train_new와 test_new에 대한 Value_counts를 찍어봤을 때도, </a:t>
            </a:r>
            <a:r>
              <a:rPr lang="en" sz="1000">
                <a:solidFill>
                  <a:schemeClr val="dk1"/>
                </a:solidFill>
              </a:rPr>
              <a:t>train_new에는 아파트 밖에 없었고, test_new에는 상가가 95%를 차지하고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즉 저희가 계속 했던 거는 아파트 데이터로 학습을 시키고, 상가 데이터를 예측한 꼴이 된거죠.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그래서 저희가 feature에 대한 파악을 더 자세히 하고, 어떻게 영향을 주는지 더 계획을 했으면 좋았을 텐데하는 한계점에서 배우는 부분이었습니다.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7c48b9d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7c48b9d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저희는 전용면적_비례 차량수를 잘 예측하기 위해서 </a:t>
            </a:r>
            <a:r>
              <a:rPr lang="en" sz="1000">
                <a:solidFill>
                  <a:srgbClr val="595959"/>
                </a:solidFill>
              </a:rPr>
              <a:t>임대보증금과 임대료가 </a:t>
            </a:r>
            <a:r>
              <a:rPr lang="en" sz="1000">
                <a:solidFill>
                  <a:schemeClr val="dk1"/>
                </a:solidFill>
              </a:rPr>
              <a:t>괜찮은 feature 라고 생각을 해서 결측치를 채웠던 거거든요.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그런데, 결측치를 다 처리 한 다음에,  이제 전용면적별 주차대수를 구하는 과정에서, </a:t>
            </a:r>
            <a:r>
              <a:rPr lang="en" sz="1000">
                <a:solidFill>
                  <a:srgbClr val="595959"/>
                </a:solidFill>
              </a:rPr>
              <a:t>임대보증금과 임대료 결측치 처리한 값이 하나도 도움이 되지 못했습니다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왜냐하면, 그래프를 보시면, 임대보증금과 임대료 모두 아파트가 대부분을 차지하고 있고, 상가는 극히 낮은 비율을 차지 하고 있음.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Train_new와 test_new에 대한 Value_counts를 찍어봤을 때도, </a:t>
            </a:r>
            <a:r>
              <a:rPr lang="en" sz="1000">
                <a:solidFill>
                  <a:schemeClr val="dk1"/>
                </a:solidFill>
              </a:rPr>
              <a:t>train_new에는 아파트 밖에 없었고, test_new에는 상가가 95%를 차지하고 있음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즉 저희가 계속 했던 거는 아파트 데이터로 학습을 시키고, 상가 데이터를 예측한 꼴이 된거죠.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그래서 저희가 feature에 대한 파악을 더 자세히 하고, 어떻게 영향을 주는지 더 계획을 했으면 좋았을 텐데하는 한계점에서 배우는 부분이었습니다.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7b137a0f4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7b137a0f4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b137a0f4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7b137a0f4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69cdebb6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69cdebb6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전용면적별세대수 아프투가 높고 상가는 낮음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아파트는 사는 사람들한테는 주차를 할당해  줘야 하니까, 주차 할당수가  와 상가를 전용면적_비례 차량수가 앞도적으로 낮음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b137a0f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7b137a0f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7c48b9d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7c48b9d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7b137a0f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7b137a0f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69cdebb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69cdebb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b137a0f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b137a0f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7b137a0f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7b137a0f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lang="en" sz="1500">
                <a:solidFill>
                  <a:srgbClr val="595959"/>
                </a:solidFill>
              </a:rPr>
              <a:t>중복되는 데이터 제거X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lang="en" sz="1500">
                <a:solidFill>
                  <a:srgbClr val="595959"/>
                </a:solidFill>
              </a:rPr>
              <a:t>Catboost 써보지 못함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lang="en" sz="1500">
                <a:solidFill>
                  <a:srgbClr val="595959"/>
                </a:solidFill>
              </a:rPr>
              <a:t>대회에서 제공하고 있는 다양한 baseline을 참고해 보자. 👍</a:t>
            </a:r>
            <a:endParaRPr sz="1500">
              <a:solidFill>
                <a:srgbClr val="595959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lang="en" sz="1500">
                <a:solidFill>
                  <a:srgbClr val="595959"/>
                </a:solidFill>
              </a:rPr>
              <a:t>파라미터를 다양하게 사용해 보자 </a:t>
            </a:r>
            <a:endParaRPr sz="15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500">
                <a:solidFill>
                  <a:srgbClr val="1A0DAB"/>
                </a:solidFill>
                <a:highlight>
                  <a:schemeClr val="lt1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 Boosting Decision Tree</a:t>
            </a:r>
            <a:r>
              <a:rPr lang="en" sz="1300">
                <a:solidFill>
                  <a:srgbClr val="595959"/>
                </a:solidFill>
              </a:rPr>
              <a:t>를 사용하면 결측치를 처리 안해도 된다는 점을 뒤늦게 확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69cdebb6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69cdebb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b137a0f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b137a0f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b137a0f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7b137a0f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b137a0f4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7b137a0f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b137a0f4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b137a0f4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7b137a0f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7b137a0f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b137a0f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7b137a0f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1572075"/>
            <a:ext cx="9144000" cy="12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</a:rPr>
              <a:t>주차수요 예</a:t>
            </a:r>
            <a:r>
              <a:rPr b="1" lang="en" sz="4500">
                <a:solidFill>
                  <a:schemeClr val="lt1"/>
                </a:solidFill>
              </a:rPr>
              <a:t>측 경진 대회</a:t>
            </a:r>
            <a:r>
              <a:rPr lang="en">
                <a:solidFill>
                  <a:schemeClr val="lt1"/>
                </a:solidFill>
              </a:rPr>
              <a:t> 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28341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solidFill>
                  <a:schemeClr val="lt1"/>
                </a:solidFill>
              </a:rPr>
              <a:t>gs 동물 </a:t>
            </a:r>
            <a:r>
              <a:rPr lang="en" sz="2000">
                <a:solidFill>
                  <a:schemeClr val="lt1"/>
                </a:solidFill>
              </a:rPr>
              <a:t>(김동화, 이지은, 안현우, 이응진)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4350" y="154117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DACON 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427275" y="452300"/>
            <a:ext cx="643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| </a:t>
            </a:r>
            <a:r>
              <a:rPr lang="en" sz="1500">
                <a:solidFill>
                  <a:schemeClr val="dk1"/>
                </a:solidFill>
              </a:rPr>
              <a:t>질문1. 임대보증금/임대료 결측치 처리를 어떻게 하면 좋을까?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endParaRPr sz="1900"/>
          </a:p>
        </p:txBody>
      </p:sp>
      <p:sp>
        <p:nvSpPr>
          <p:cNvPr id="158" name="Google Shape;158;p22"/>
          <p:cNvSpPr txBox="1"/>
          <p:nvPr/>
        </p:nvSpPr>
        <p:spPr>
          <a:xfrm>
            <a:off x="427275" y="186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515175" y="4031450"/>
            <a:ext cx="653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아이디어</a:t>
            </a:r>
            <a:r>
              <a:rPr lang="en"/>
              <a:t> : </a:t>
            </a:r>
            <a:r>
              <a:rPr lang="en">
                <a:solidFill>
                  <a:schemeClr val="dk1"/>
                </a:solidFill>
              </a:rPr>
              <a:t>통계치(중앙값, 평균)으로 결측치를 채울까?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문</a:t>
            </a:r>
            <a:r>
              <a:rPr lang="en"/>
              <a:t>제 : </a:t>
            </a:r>
            <a:r>
              <a:rPr lang="en"/>
              <a:t>통계</a:t>
            </a:r>
            <a:r>
              <a:rPr lang="en"/>
              <a:t>치(중앙값, 평균)으로 결측치를 채우기에는 결측치가 너무 많다.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 임대보증금</a:t>
            </a:r>
            <a:r>
              <a:rPr lang="en"/>
              <a:t>과 임대료를 예측하는 모델을 만들자! 👩‍💻💡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025" y="943850"/>
            <a:ext cx="3663525" cy="284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25" y="990875"/>
            <a:ext cx="3502474" cy="29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403575" y="2755100"/>
            <a:ext cx="6959100" cy="32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type="title"/>
          </p:nvPr>
        </p:nvSpPr>
        <p:spPr>
          <a:xfrm>
            <a:off x="277350" y="103375"/>
            <a:ext cx="70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임대보증금/임대료 관련 EDA</a:t>
            </a:r>
            <a:endParaRPr b="1" sz="2220"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076275"/>
            <a:ext cx="6935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지역에 따른 임대보증금/임대료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400650" y="676075"/>
            <a:ext cx="66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질문2. 임대보증금/임대료와 관련있을 것 같은 피처는 무엇일까?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50" y="1509700"/>
            <a:ext cx="3710973" cy="2834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238925" y="4343750"/>
            <a:ext cx="72216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'강원도', 1: '경기도', 2: '경상남도', 3: '경상북도', 4: '광주광역시', 5: '대구광역시', 6: '대전광역시', 7: '부산광역시', 8: '서울특별시', 9: '세종특별자치시', 10: '울산광역시', 11: '전라남도', 12: '전라북도', 13: '제주특별자치도', 14: '충청남도', 15: '충청북도'}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018" y="1545196"/>
            <a:ext cx="3710981" cy="283235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3751850" y="135775"/>
            <a:ext cx="507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피처에 따라 임대보증금과 임대료가 어떻게 차이나는지 확인하고 만약 구분될만한 결과가 보이면 해당 피처를 임대보증금과 임대료를 예측하는 모델을 학습하는데 사용하려고 한다.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76747"/>
          <a:stretch/>
        </p:blipFill>
        <p:spPr>
          <a:xfrm>
            <a:off x="0" y="3922376"/>
            <a:ext cx="9144000" cy="11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3690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-179200" y="833175"/>
            <a:ext cx="72396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주차수요 예측 AI 경진대회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gs동물원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87900" y="161875"/>
            <a:ext cx="6935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수치형 피처*에 따른 임대보증금/임대료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429475" y="556075"/>
            <a:ext cx="689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*수치형 피처 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'총세대수','공가수', '전용면적', '전용면적별세대수', '단지내주차면수', </a:t>
            </a:r>
            <a:r>
              <a:rPr i="1" lang="en" sz="1050">
                <a:solidFill>
                  <a:schemeClr val="dk1"/>
                </a:solidFill>
                <a:highlight>
                  <a:srgbClr val="FFFFFF"/>
                </a:highlight>
              </a:rPr>
              <a:t>'지하철','버스정류장'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69023"/>
          <a:stretch/>
        </p:blipFill>
        <p:spPr>
          <a:xfrm>
            <a:off x="0" y="1003708"/>
            <a:ext cx="9144000" cy="283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0" y="16375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1607100" y="161875"/>
            <a:ext cx="6935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2. 수치형 피처*</a:t>
            </a:r>
            <a:r>
              <a:rPr lang="en"/>
              <a:t>에 따른 임대보증금/임대료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648675" y="556075"/>
            <a:ext cx="689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*수치형 피처 : '총세대수','공가수', '전용면적', '전용면적별세대수', '단지내주차면수', '지하철','버스정류장'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→ 결과 : ‘총세대수’,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'전용면적', ‘단지내주차면수'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, ‘버스정류장수'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정도.. 하지만 대부분 강한 상관관계는 아니다.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500" y="1144300"/>
            <a:ext cx="4972025" cy="40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2908925" y="3609700"/>
            <a:ext cx="3675900" cy="74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0" y="16375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1607100" y="161875"/>
            <a:ext cx="6935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r>
              <a:rPr lang="en"/>
              <a:t>. 범주</a:t>
            </a:r>
            <a:r>
              <a:rPr lang="en"/>
              <a:t>형 피처</a:t>
            </a:r>
            <a:r>
              <a:rPr lang="en"/>
              <a:t>*에 따른 임대보증금/임대료</a:t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1648675" y="556075"/>
            <a:ext cx="689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*범주형 피처 : ‘공급유형’, ‘자격유형’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425" y="811298"/>
            <a:ext cx="5111438" cy="42560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6751500" y="1116275"/>
            <a:ext cx="23418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공급유형_lb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{0: '공공분양', 1: '공공임대(10년)', 2: '공공임대(50년)', 3: '공공임대(5년)', 4: '공공임대(분납)', 5: '국민임대', 6: '영구임대', 7: '임대상가', 8: '장기전세', 9: '행복주택'}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자격유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형_lb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{0: 'A', 1: 'B', 2: 'C', 3: 'D', 4: 'E', 5: 'F', 6: 'G', 7: 'H', 8: 'I', 9: 'J', 10: 'K', 11: 'L', 12: 'M', 13: 'N', 14: 'O'}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76747"/>
          <a:stretch/>
        </p:blipFill>
        <p:spPr>
          <a:xfrm>
            <a:off x="0" y="3922376"/>
            <a:ext cx="9144000" cy="11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87900" y="161875"/>
            <a:ext cx="6935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r>
              <a:rPr lang="en"/>
              <a:t>. ERROR1*에 따른 임대보증금/임대료</a:t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429475" y="556075"/>
            <a:ext cx="8522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*ERROR 1 :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문제 : 전용면적별 세대수 != 총 세대수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원인 : 분양과 임대가 혼합되어 발생, ERROR1의 발생 원인을 살펴보면 '총세대수와 전용면적별 세대수의 총합의 차이에 따라서 </a:t>
            </a:r>
            <a:r>
              <a:rPr lang="en" sz="1050" u="sng">
                <a:solidFill>
                  <a:schemeClr val="dk1"/>
                </a:solidFill>
                <a:highlight>
                  <a:srgbClr val="FFFFFF"/>
                </a:highlight>
              </a:rPr>
              <a:t>분양상가, 분양아파트, 나머지(임대건물)'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임을 알 수 있다.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7576075" y="1515200"/>
            <a:ext cx="1479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'나머지',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1: '분양상가',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2: '분양아파트'}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00" y="1347725"/>
            <a:ext cx="6800449" cy="25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1751350" y="1554900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142400" y="50000"/>
            <a:ext cx="72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임대보증</a:t>
            </a:r>
            <a:r>
              <a:rPr b="1" lang="en" sz="2220"/>
              <a:t>금/임대료 예측을 위한 전처리</a:t>
            </a:r>
            <a:endParaRPr b="1" sz="2220"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203900" y="1087875"/>
            <a:ext cx="74163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Raw 데이터의 train셋과 test 셋을 위 아래로 합치고, 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임대보증금/임대료 중 하나라도 결측치가 있으면 t</a:t>
            </a:r>
            <a:r>
              <a:rPr lang="en" sz="1200"/>
              <a:t>est</a:t>
            </a:r>
            <a:r>
              <a:rPr lang="en" sz="1200"/>
              <a:t>_new 셋으로, 없으면 train_new 셋으로 저장</a:t>
            </a:r>
            <a:endParaRPr sz="1200"/>
          </a:p>
        </p:txBody>
      </p:sp>
      <p:sp>
        <p:nvSpPr>
          <p:cNvPr id="220" name="Google Shape;220;p28"/>
          <p:cNvSpPr txBox="1"/>
          <p:nvPr/>
        </p:nvSpPr>
        <p:spPr>
          <a:xfrm>
            <a:off x="53900" y="1912875"/>
            <a:ext cx="42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 + test</a:t>
            </a:r>
            <a:endParaRPr b="1"/>
          </a:p>
        </p:txBody>
      </p:sp>
      <p:cxnSp>
        <p:nvCxnSpPr>
          <p:cNvPr id="221" name="Google Shape;221;p28"/>
          <p:cNvCxnSpPr>
            <a:stCxn id="222" idx="3"/>
          </p:cNvCxnSpPr>
          <p:nvPr/>
        </p:nvCxnSpPr>
        <p:spPr>
          <a:xfrm flipH="1" rot="10800000">
            <a:off x="4370448" y="2576624"/>
            <a:ext cx="201300" cy="79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>
            <a:stCxn id="222" idx="3"/>
          </p:cNvCxnSpPr>
          <p:nvPr/>
        </p:nvCxnSpPr>
        <p:spPr>
          <a:xfrm>
            <a:off x="4370448" y="3369524"/>
            <a:ext cx="195300" cy="63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8"/>
          <p:cNvSpPr txBox="1"/>
          <p:nvPr/>
        </p:nvSpPr>
        <p:spPr>
          <a:xfrm>
            <a:off x="53900" y="622700"/>
            <a:ext cx="7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</a:t>
            </a:r>
            <a:r>
              <a:rPr lang="en">
                <a:solidFill>
                  <a:schemeClr val="dk1"/>
                </a:solidFill>
              </a:rPr>
              <a:t>질문3. 데이터가 너무 적은데, 어떻게 하면 가능한 범위에서 데이터를 더 활용할 수 있을까?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491625" y="1943625"/>
            <a:ext cx="132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(등록차량수 drop)</a:t>
            </a:r>
            <a:endParaRPr sz="1000"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0" y="2317613"/>
            <a:ext cx="4316548" cy="210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5">
            <a:alphaModFix/>
          </a:blip>
          <a:srcRect b="0" l="0" r="0" t="55003"/>
          <a:stretch/>
        </p:blipFill>
        <p:spPr>
          <a:xfrm>
            <a:off x="4572000" y="2132476"/>
            <a:ext cx="4572000" cy="8883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4572000" y="1772200"/>
            <a:ext cx="42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train_new</a:t>
            </a:r>
            <a:endParaRPr b="1"/>
          </a:p>
        </p:txBody>
      </p:sp>
      <p:sp>
        <p:nvSpPr>
          <p:cNvPr id="228" name="Google Shape;228;p28"/>
          <p:cNvSpPr txBox="1"/>
          <p:nvPr/>
        </p:nvSpPr>
        <p:spPr>
          <a:xfrm>
            <a:off x="4616481" y="3020800"/>
            <a:ext cx="45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test_new</a:t>
            </a:r>
            <a:endParaRPr b="1"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6">
            <a:alphaModFix/>
          </a:blip>
          <a:srcRect b="44339" l="0" r="0" t="0"/>
          <a:stretch/>
        </p:blipFill>
        <p:spPr>
          <a:xfrm>
            <a:off x="4621797" y="3474300"/>
            <a:ext cx="4522201" cy="122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/>
        </p:nvSpPr>
        <p:spPr>
          <a:xfrm>
            <a:off x="211625" y="194975"/>
            <a:ext cx="642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|질문4. 수치</a:t>
            </a:r>
            <a:r>
              <a:rPr lang="en">
                <a:solidFill>
                  <a:schemeClr val="dk1"/>
                </a:solidFill>
              </a:rPr>
              <a:t>형</a:t>
            </a:r>
            <a:r>
              <a:rPr lang="en">
                <a:solidFill>
                  <a:schemeClr val="dk1"/>
                </a:solidFill>
              </a:rPr>
              <a:t> 변수</a:t>
            </a:r>
            <a:r>
              <a:rPr lang="en">
                <a:solidFill>
                  <a:schemeClr val="dk1"/>
                </a:solidFill>
              </a:rPr>
              <a:t>(총세대수)</a:t>
            </a:r>
            <a:r>
              <a:rPr lang="en">
                <a:solidFill>
                  <a:schemeClr val="dk1"/>
                </a:solidFill>
              </a:rPr>
              <a:t>를 어떤 기준으로 범주화를 시킬 수 있을까?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" y="715462"/>
            <a:ext cx="6664700" cy="77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03" y="1492528"/>
            <a:ext cx="6715925" cy="16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6675700" y="1845225"/>
            <a:ext cx="265800" cy="13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5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12828"/>
            <a:ext cx="2766606" cy="1678272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9"/>
          <p:cNvSpPr txBox="1"/>
          <p:nvPr/>
        </p:nvSpPr>
        <p:spPr>
          <a:xfrm>
            <a:off x="4572000" y="4740400"/>
            <a:ext cx="32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기사 출처: </a:t>
            </a:r>
            <a:r>
              <a:rPr lang="en" sz="900"/>
              <a:t>https://www.nocutnews.co.kr/news/5126591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/>
        </p:nvSpPr>
        <p:spPr>
          <a:xfrm>
            <a:off x="141050" y="495875"/>
            <a:ext cx="637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 </a:t>
            </a:r>
            <a:r>
              <a:rPr lang="en">
                <a:solidFill>
                  <a:schemeClr val="dk1"/>
                </a:solidFill>
              </a:rPr>
              <a:t>질문5. 어떤 Feature들이 성능을 높이는데 영향을 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163" y="971300"/>
            <a:ext cx="5325137" cy="3789345"/>
          </a:xfrm>
          <a:prstGeom prst="rect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0"/>
          <p:cNvSpPr txBox="1"/>
          <p:nvPr/>
        </p:nvSpPr>
        <p:spPr>
          <a:xfrm>
            <a:off x="71200" y="2477550"/>
            <a:ext cx="171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다양한 변수들을 변경해 보면서 MAE 값을 비교 해 봅니다.</a:t>
            </a:r>
            <a:endParaRPr sz="1300"/>
          </a:p>
        </p:txBody>
      </p:sp>
      <p:sp>
        <p:nvSpPr>
          <p:cNvPr id="249" name="Google Shape;249;p30"/>
          <p:cNvSpPr/>
          <p:nvPr/>
        </p:nvSpPr>
        <p:spPr>
          <a:xfrm>
            <a:off x="1827200" y="2733000"/>
            <a:ext cx="3387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>
            <p:ph idx="4294967295" type="title"/>
          </p:nvPr>
        </p:nvSpPr>
        <p:spPr>
          <a:xfrm>
            <a:off x="85975" y="40625"/>
            <a:ext cx="72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임대보증금/임대료 예측을 위한 모</a:t>
            </a:r>
            <a:r>
              <a:rPr b="1" lang="en" sz="2220"/>
              <a:t>델 평가</a:t>
            </a:r>
            <a:endParaRPr b="1" sz="22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171325" y="590875"/>
            <a:ext cx="741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</a:t>
            </a:r>
            <a:r>
              <a:rPr lang="en">
                <a:solidFill>
                  <a:schemeClr val="dk1"/>
                </a:solidFill>
              </a:rPr>
              <a:t>질문6.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임대보증금 예측 모델은 어떤 스케일러와 모델, 변수를 넣었을 때 가장 적합할까?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57" name="Google Shape;257;p31"/>
          <p:cNvGraphicFramePr/>
          <p:nvPr/>
        </p:nvGraphicFramePr>
        <p:xfrm>
          <a:off x="2104100" y="100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{76CF85F4-096C-4388-8649-673BC7294748}</a:tableStyleId>
              </a:tblPr>
              <a:tblGrid>
                <a:gridCol w="680425"/>
                <a:gridCol w="1284600"/>
                <a:gridCol w="714100"/>
                <a:gridCol w="27300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Scaler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기본모델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MAE 점수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사용변수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3190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Standard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6850285.491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['지역_lb', '총세대수', '버스정류장', '단지내주차면수', '전용면적', '공급유형_lb','자격유형_lb']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5975579.251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['총세대수', '버스정류장', '단지내주차면수', '전용면적',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'강원도', '경기도', '경상남도', '경상북도', '광주광역시', '대구광역시', '대전광역시', '부산광역시',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'서울특별시', '세종특별자치시', '울산광역시', '전라남도', '전라북도', '제주특별자치도', '충청남도', '충청북도',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'공공분양', '공공임대(10년)', '공공임대(50년)', '공공임대(5년)',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'공공임대(분납)', '국민임대', '영구임대', '임대상가', '장기전세', '행복주택',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'A', 'B','C', 'D', 'E', 'F', 'G', 'H', 'I', 'J', 'K', 'L', 'M', 'N', 'O']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MinMax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5939210.712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938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…….</a:t>
                      </a:r>
                      <a:endParaRPr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460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MinMax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xgboost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5724567.178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['총세대수', '버스정류장', '단지내주차면수', '전용면적',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'강원도', '경기도', '경상남도', '경상북도', '광주광역시', '대구광역시', '대전광역시', '부산광역시',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'서울특별시', '세종특별자치시', '울산광역시', '전라남도', '전라북도', '제주특별자치도', '충청남도', '충청북도',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'공공분양', '공공임대(10년)', '공공임대(50년)', '공공임대(5년)',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'공공임대(분납)', '국민임대', '영구임대', '임대상가', '장기전세', '행복주택',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'A', 'B','C', 'D', 'E', 'F', 'G', 'H', 'I', 'J', 'K', 'L', 'M', 'N', 'O']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31"/>
          <p:cNvSpPr txBox="1"/>
          <p:nvPr/>
        </p:nvSpPr>
        <p:spPr>
          <a:xfrm>
            <a:off x="0" y="1648050"/>
            <a:ext cx="207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Scaler </a:t>
            </a:r>
            <a:endParaRPr b="1"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Standard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highlight>
                  <a:schemeClr val="accent4"/>
                </a:highlight>
              </a:rPr>
              <a:t>MinMax </a:t>
            </a:r>
            <a:endParaRPr sz="10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</a:t>
            </a:r>
            <a:endParaRPr b="1"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LinearRegression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KNeighborsRegressor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RandomForestRegressor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DecisionTreeRegressor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Ridge, Lasso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chemeClr val="accent6"/>
                </a:highlight>
              </a:rPr>
              <a:t>xgboost</a:t>
            </a:r>
            <a:endParaRPr sz="10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평가지표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A4C2F4"/>
                </a:highlight>
              </a:rPr>
              <a:t>MAE</a:t>
            </a:r>
            <a:endParaRPr sz="1100">
              <a:highlight>
                <a:srgbClr val="A4C2F4"/>
              </a:highlight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80650" y="55875"/>
            <a:ext cx="60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결과 (결측치 처리를 위한 모델 만들기)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040000" y="833175"/>
            <a:ext cx="72396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주차수요 예측 AI 경진대회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gs동물원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목차</a:t>
            </a:r>
            <a:endParaRPr b="1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데이터</a:t>
            </a:r>
            <a:r>
              <a:rPr b="1" lang="en" sz="1500">
                <a:solidFill>
                  <a:schemeClr val="dk1"/>
                </a:solidFill>
              </a:rPr>
              <a:t> 전처리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에러 처리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피처 처리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임대보증금/임대료 결측치 처리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EDA 및 전처리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결과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한계점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b="1" lang="en" sz="1450">
                <a:solidFill>
                  <a:schemeClr val="dk1"/>
                </a:solidFill>
                <a:highlight>
                  <a:schemeClr val="lt1"/>
                </a:highlight>
              </a:rPr>
              <a:t> 전용면적별 주차대수 모델 </a:t>
            </a:r>
            <a:endParaRPr b="1"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전처리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결과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en" sz="1450">
                <a:solidFill>
                  <a:schemeClr val="dk1"/>
                </a:solidFill>
                <a:highlight>
                  <a:schemeClr val="lt1"/>
                </a:highlight>
              </a:rPr>
              <a:t>한계점</a:t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b="1" lang="en" sz="1450">
                <a:solidFill>
                  <a:schemeClr val="dk1"/>
                </a:solidFill>
                <a:highlight>
                  <a:schemeClr val="lt1"/>
                </a:highlight>
              </a:rPr>
              <a:t>배운점</a:t>
            </a:r>
            <a:endParaRPr b="1" sz="14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05300" y="16375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227700" y="542575"/>
            <a:ext cx="70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</a:t>
            </a:r>
            <a:r>
              <a:rPr lang="en">
                <a:solidFill>
                  <a:schemeClr val="dk1"/>
                </a:solidFill>
              </a:rPr>
              <a:t>질문7.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임대료 예측 모델은 어떤 스케일러와 모델, 변수를 넣었을 때 가장 적합할까?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66" name="Google Shape;266;p32"/>
          <p:cNvGraphicFramePr/>
          <p:nvPr/>
        </p:nvGraphicFramePr>
        <p:xfrm>
          <a:off x="2239625" y="103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{76CF85F4-096C-4388-8649-673BC7294748}</a:tableStyleId>
              </a:tblPr>
              <a:tblGrid>
                <a:gridCol w="604600"/>
                <a:gridCol w="1208900"/>
                <a:gridCol w="818425"/>
                <a:gridCol w="2670800"/>
              </a:tblGrid>
              <a:tr h="18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Scaler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기본모델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MAE 점수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사용변수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25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Standard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Ridge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42242.73629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['총세대수', '버스정류장', '단지내주차면수', '전용면적',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'강원도', '경기도', '경상남도', '경상북도', '광주광역시', '대구광역시', '대전광역시', '부산광역시',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'서울특별시', '세종특별자치시', '울산광역시', '전라남도', '전라북도', '제주특별자치도', '충청남도', '충청북도',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'공공분양', '공공임대(10년)', '공공임대(50년)', '공공임대(5년)',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'공공임대(분납)', '국민임대', '영구임대', '임대상가', '장기전세', '행복주택',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'A', 'B','C', 'D', 'E', 'F', 'G', 'H', 'I', 'J', 'K', 'L', 'M', 'N', 'O']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sel_num = ['총세대수', '버스정류장', '단지내주차면수', '전용면적']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MinMax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Ridge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39594.94581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577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…….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28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MinMax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38514.85556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['총세대수', '버스정류장', '단지내주차면수', '전용면적',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'강원도', '경기도', '경상남도', '경상북도', '광주광역시', '대구광역시', '대전광역시', '부산광역시',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'서울특별시', '세종특별자치시', '울산광역시', '전라남도', '전라북도', '제주특별자치도', '충청남도', '충청북도',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'공공분양', '공공임대(10년)', '공공임대(50년)', '공공임대(5년)',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'공공임대(분납)', '국민임대', '영구임대', '임대상가', '장기전세', '행복주택',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       'A', 'B','C', 'D', 'E', 'F', 'G', 'H', 'I', 'J', 'K', 'L', 'M', 'N', 'O']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p32"/>
          <p:cNvSpPr txBox="1"/>
          <p:nvPr/>
        </p:nvSpPr>
        <p:spPr>
          <a:xfrm>
            <a:off x="104575" y="1507350"/>
            <a:ext cx="207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Scaler </a:t>
            </a:r>
            <a:endParaRPr b="1"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Standard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highlight>
                  <a:schemeClr val="accent4"/>
                </a:highlight>
              </a:rPr>
              <a:t>MinMax </a:t>
            </a:r>
            <a:endParaRPr sz="10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</a:t>
            </a:r>
            <a:endParaRPr b="1"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LinearRegression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KNeighborsRegressor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chemeClr val="accent6"/>
                </a:highlight>
              </a:rPr>
              <a:t>RandomForestRegresso</a:t>
            </a:r>
            <a:r>
              <a:rPr lang="en" sz="1000">
                <a:solidFill>
                  <a:schemeClr val="dk1"/>
                </a:solidFill>
              </a:rPr>
              <a:t>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DecisionTreeRegressor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Ridge, Lasso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xgboost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평가지표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A4C2F4"/>
                </a:highlight>
              </a:rPr>
              <a:t>MAE</a:t>
            </a:r>
            <a:endParaRPr sz="1100">
              <a:highlight>
                <a:srgbClr val="A4C2F4"/>
              </a:highlight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80650" y="55875"/>
            <a:ext cx="60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결과 (결측치 처리를 위한 모델 만들기)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05300" y="16375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80650" y="55875"/>
            <a:ext cx="60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결과 (결측치 처리)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45423"/>
          <a:stretch/>
        </p:blipFill>
        <p:spPr>
          <a:xfrm>
            <a:off x="259363" y="1015800"/>
            <a:ext cx="5611924" cy="1573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 b="0" l="0" r="0" t="62517"/>
          <a:stretch/>
        </p:blipFill>
        <p:spPr>
          <a:xfrm>
            <a:off x="277688" y="3380050"/>
            <a:ext cx="5611926" cy="9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356863" y="615600"/>
            <a:ext cx="23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임대보증금 결측치 처리</a:t>
            </a:r>
            <a:endParaRPr sz="1200"/>
          </a:p>
        </p:txBody>
      </p:sp>
      <p:sp>
        <p:nvSpPr>
          <p:cNvPr id="278" name="Google Shape;278;p33"/>
          <p:cNvSpPr txBox="1"/>
          <p:nvPr/>
        </p:nvSpPr>
        <p:spPr>
          <a:xfrm>
            <a:off x="386150" y="3010750"/>
            <a:ext cx="23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임대료 결측치 처리</a:t>
            </a:r>
            <a:endParaRPr sz="1200"/>
          </a:p>
        </p:txBody>
      </p:sp>
      <p:sp>
        <p:nvSpPr>
          <p:cNvPr id="279" name="Google Shape;279;p33"/>
          <p:cNvSpPr txBox="1"/>
          <p:nvPr/>
        </p:nvSpPr>
        <p:spPr>
          <a:xfrm>
            <a:off x="356875" y="46440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train과 test 분리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2569563" y="2653050"/>
            <a:ext cx="251400" cy="22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2569563" y="4498450"/>
            <a:ext cx="251400" cy="22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427275" y="403100"/>
            <a:ext cx="639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368150" y="702200"/>
            <a:ext cx="678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결론적으로 임대보증금과 임대료 결측치 처리한 값이 도움이 되지 못했다.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89" name="Google Shape;289;p34"/>
          <p:cNvSpPr txBox="1"/>
          <p:nvPr>
            <p:ph idx="4294967295" type="title"/>
          </p:nvPr>
        </p:nvSpPr>
        <p:spPr>
          <a:xfrm>
            <a:off x="142400" y="50000"/>
            <a:ext cx="72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/>
              <a:t>한계점</a:t>
            </a:r>
            <a:endParaRPr b="1" sz="2200"/>
          </a:p>
        </p:txBody>
      </p:sp>
      <p:sp>
        <p:nvSpPr>
          <p:cNvPr id="290" name="Google Shape;290;p34"/>
          <p:cNvSpPr txBox="1"/>
          <p:nvPr/>
        </p:nvSpPr>
        <p:spPr>
          <a:xfrm>
            <a:off x="623075" y="1098888"/>
            <a:ext cx="687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train_new에는 아파트 밖에 없었고, test_new에는 상가가 95%를 차지하고 있음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아파트 데이터로 학습을 시키고, 상가 데이터를 예측한 꼴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225" y="2441901"/>
            <a:ext cx="3536749" cy="13707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/>
        </p:nvSpPr>
        <p:spPr>
          <a:xfrm>
            <a:off x="427275" y="403100"/>
            <a:ext cx="639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368150" y="702200"/>
            <a:ext cx="678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결론적으로 임대보증금과 임대료 결측치 처리한 값이 도움이 되지 못했다.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99" name="Google Shape;299;p35"/>
          <p:cNvSpPr txBox="1"/>
          <p:nvPr>
            <p:ph idx="4294967295" type="title"/>
          </p:nvPr>
        </p:nvSpPr>
        <p:spPr>
          <a:xfrm>
            <a:off x="142400" y="50000"/>
            <a:ext cx="72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/>
              <a:t>한계점</a:t>
            </a:r>
            <a:endParaRPr b="1" sz="2200"/>
          </a:p>
        </p:txBody>
      </p:sp>
      <p:sp>
        <p:nvSpPr>
          <p:cNvPr id="300" name="Google Shape;300;p35"/>
          <p:cNvSpPr txBox="1"/>
          <p:nvPr/>
        </p:nvSpPr>
        <p:spPr>
          <a:xfrm>
            <a:off x="623075" y="1098888"/>
            <a:ext cx="687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임대건물분포가 고르지 못함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50" y="1597200"/>
            <a:ext cx="4234250" cy="33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4572000" y="1994800"/>
            <a:ext cx="11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임대보증금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4646650" y="3160575"/>
            <a:ext cx="11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임대료</a:t>
            </a:r>
            <a:endParaRPr/>
          </a:p>
        </p:txBody>
      </p:sp>
      <p:sp>
        <p:nvSpPr>
          <p:cNvPr id="304" name="Google Shape;304;p35"/>
          <p:cNvSpPr txBox="1"/>
          <p:nvPr/>
        </p:nvSpPr>
        <p:spPr>
          <a:xfrm>
            <a:off x="3989275" y="4326350"/>
            <a:ext cx="20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전용면적_비례_차량수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/>
        </p:nvSpPr>
        <p:spPr>
          <a:xfrm>
            <a:off x="427275" y="403100"/>
            <a:ext cx="639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>
            <p:ph idx="4294967295" type="title"/>
          </p:nvPr>
        </p:nvSpPr>
        <p:spPr>
          <a:xfrm>
            <a:off x="142400" y="50000"/>
            <a:ext cx="723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200"/>
              <a:t>한계점</a:t>
            </a:r>
            <a:endParaRPr b="1" sz="2200"/>
          </a:p>
        </p:txBody>
      </p:sp>
      <p:sp>
        <p:nvSpPr>
          <p:cNvPr id="312" name="Google Shape;312;p36"/>
          <p:cNvSpPr txBox="1"/>
          <p:nvPr/>
        </p:nvSpPr>
        <p:spPr>
          <a:xfrm>
            <a:off x="1442800" y="2010025"/>
            <a:ext cx="511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제일 많이 했던 질문…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이 FEATURE를 이렇게 해석해도 되는 건가…?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729650" y="21946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highlight>
                  <a:schemeClr val="lt1"/>
                </a:highlight>
              </a:rPr>
              <a:t>PART III</a:t>
            </a:r>
            <a:r>
              <a:rPr b="1" lang="en" sz="3700">
                <a:solidFill>
                  <a:schemeClr val="dk1"/>
                </a:solidFill>
              </a:rPr>
              <a:t>. </a:t>
            </a:r>
            <a:endParaRPr b="1" sz="3700"/>
          </a:p>
        </p:txBody>
      </p:sp>
      <p:sp>
        <p:nvSpPr>
          <p:cNvPr id="319" name="Google Shape;319;p37"/>
          <p:cNvSpPr txBox="1"/>
          <p:nvPr/>
        </p:nvSpPr>
        <p:spPr>
          <a:xfrm>
            <a:off x="5436525" y="2033100"/>
            <a:ext cx="300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전용면적별 주차대수 모델 </a:t>
            </a:r>
            <a:endParaRPr b="1"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/>
        </p:nvSpPr>
        <p:spPr>
          <a:xfrm>
            <a:off x="265425" y="282675"/>
            <a:ext cx="494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질문8. 전용면적</a:t>
            </a:r>
            <a:r>
              <a:rPr lang="en"/>
              <a:t>이 클수록 등록차량수가 많지 않을까?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265425" y="635425"/>
            <a:ext cx="723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</a:rPr>
              <a:t>전용면적_비례_차량수</a:t>
            </a:r>
            <a:endParaRPr b="1" sz="2500"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57225"/>
            <a:ext cx="7485148" cy="270459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 txBox="1"/>
          <p:nvPr/>
        </p:nvSpPr>
        <p:spPr>
          <a:xfrm>
            <a:off x="265425" y="4214225"/>
            <a:ext cx="541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전용면적이 넓을수록 실거주자수가 많고 등록차량수가 많지 않을까?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같</a:t>
            </a:r>
            <a:r>
              <a:rPr lang="en" sz="1200"/>
              <a:t>은 단지코드라면 등록차량수가 같다.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전용면적에 비례하여 등록차량수를 할당하자!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/>
        </p:nvSpPr>
        <p:spPr>
          <a:xfrm>
            <a:off x="250075" y="193475"/>
            <a:ext cx="717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전처리 : </a:t>
            </a:r>
            <a:r>
              <a:rPr b="1" lang="en" sz="2500">
                <a:solidFill>
                  <a:schemeClr val="dk1"/>
                </a:solidFill>
              </a:rPr>
              <a:t>전용면적_비례_차량수</a:t>
            </a:r>
            <a:r>
              <a:rPr b="1" lang="en" sz="2500"/>
              <a:t> 할당 </a:t>
            </a:r>
            <a:endParaRPr b="1" sz="2500"/>
          </a:p>
        </p:txBody>
      </p:sp>
      <p:sp>
        <p:nvSpPr>
          <p:cNvPr id="334" name="Google Shape;334;p39"/>
          <p:cNvSpPr txBox="1"/>
          <p:nvPr/>
        </p:nvSpPr>
        <p:spPr>
          <a:xfrm>
            <a:off x="250075" y="762875"/>
            <a:ext cx="877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전용면적 소수점 자리가 의미가 없어보인다. → 소수점은 날린다. 동일한 전용면적으로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동일</a:t>
            </a:r>
            <a:r>
              <a:rPr lang="en"/>
              <a:t>한 단지코드, 전용면적에 대해 전용면적별</a:t>
            </a:r>
            <a:r>
              <a:rPr lang="en"/>
              <a:t>세대수를 합산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면적_세대수_비율 =면적_세대수_곱 / 면적_세대수_곱_총합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전용면적_비</a:t>
            </a:r>
            <a:r>
              <a:rPr lang="en">
                <a:solidFill>
                  <a:schemeClr val="dk1"/>
                </a:solidFill>
              </a:rPr>
              <a:t>례_</a:t>
            </a:r>
            <a:r>
              <a:rPr lang="en">
                <a:solidFill>
                  <a:schemeClr val="dk1"/>
                </a:solidFill>
              </a:rPr>
              <a:t>차량수 = 면적_세대수_비율 X 단지별 등록차량수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b="1" i="1" lang="en">
                <a:solidFill>
                  <a:schemeClr val="dk1"/>
                </a:solidFill>
              </a:rPr>
              <a:t>전용면적</a:t>
            </a:r>
            <a:r>
              <a:rPr b="1" i="1" lang="en">
                <a:solidFill>
                  <a:schemeClr val="dk1"/>
                </a:solidFill>
              </a:rPr>
              <a:t>이 넓을수록, 전용면적별 세대수가 많을수록 전용면적_비례_차량수가 많다.</a:t>
            </a:r>
            <a:endParaRPr b="1" i="1">
              <a:solidFill>
                <a:schemeClr val="dk1"/>
              </a:solidFill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321556"/>
            <a:ext cx="7561350" cy="259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/>
        </p:nvSpPr>
        <p:spPr>
          <a:xfrm>
            <a:off x="120550" y="99050"/>
            <a:ext cx="494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전용면적_비례_차량수</a:t>
            </a:r>
            <a:r>
              <a:rPr b="1" lang="en" sz="2100"/>
              <a:t> </a:t>
            </a:r>
            <a:r>
              <a:rPr b="1" lang="en" sz="2500"/>
              <a:t>모델 평가</a:t>
            </a:r>
            <a:endParaRPr b="1" sz="2500"/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 txBox="1"/>
          <p:nvPr/>
        </p:nvSpPr>
        <p:spPr>
          <a:xfrm>
            <a:off x="179325" y="495875"/>
            <a:ext cx="753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 질문9. </a:t>
            </a:r>
            <a:r>
              <a:rPr lang="en">
                <a:solidFill>
                  <a:schemeClr val="dk1"/>
                </a:solidFill>
              </a:rPr>
              <a:t>어떤 Feature들이 전용면적_비례_차량수 예측 성능을 높이는데 영향을 줄까?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71200" y="2477550"/>
            <a:ext cx="1713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다양한 변수들을 변경해 보면서 MAE 값을 비교 해 봅니다.</a:t>
            </a:r>
            <a:endParaRPr sz="1300"/>
          </a:p>
        </p:txBody>
      </p:sp>
      <p:sp>
        <p:nvSpPr>
          <p:cNvPr id="345" name="Google Shape;345;p40"/>
          <p:cNvSpPr/>
          <p:nvPr/>
        </p:nvSpPr>
        <p:spPr>
          <a:xfrm>
            <a:off x="1827200" y="2733000"/>
            <a:ext cx="3387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6" name="Google Shape;346;p40"/>
          <p:cNvGraphicFramePr/>
          <p:nvPr/>
        </p:nvGraphicFramePr>
        <p:xfrm>
          <a:off x="2445725" y="95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{76CF85F4-096C-4388-8649-673BC7294748}</a:tableStyleId>
              </a:tblPr>
              <a:tblGrid>
                <a:gridCol w="525075"/>
                <a:gridCol w="1052375"/>
                <a:gridCol w="654625"/>
                <a:gridCol w="2519925"/>
              </a:tblGrid>
              <a:tr h="161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모델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MAE 점수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사용변수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49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1차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34.275589012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['임대료','단지내주차면수','전용면적별세대수', '면적_세대수_곱', '면적_세대수_곱_총합','면적_세대수_비율', '강원도', '경기도', '경상남도', '경상북도', '광주광역시', '대구광역시', '대전광역시', '부산광역시', '서울특별시', '세종특별자치시', '울산광역시', '전라남도', '전라북도', '제주특별자치도', '충청남도', '충청북도', '나머지', '분양상가', '분양아파트']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6275">
                <a:tc rowSpan="2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2차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38.509349349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 '전용면적별세대수', '면적_세대수_비율', '면적_세대수_곱_총합']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39.231684829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Lasso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42.20182153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Ridge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41.507053807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38.422995452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 '전용면적별세대수', '면적_세대수_비율', '면적_세대수_곱_총합', '상가','아파트']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39.041976671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Lasso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42.202134879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Ridge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41.312448233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38.326620950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 '전용면적별세대수', '면적_세대수_비율', '면적_세대수_곱_총합', '상가','아파트', '공공분양']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38.893508699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Lasso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42.202134879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Ridge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41.25340706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38.447932153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 '전용면적별세대수', '면적_세대수_비율', '면적_세대수_곱_총합', '상가','아파트', '공공분양','총세대수lb']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39.018547968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Lasso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42.201903818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Ridge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41.385639428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38.393839834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 '전용면적별세대수', '면적_세대수_비율', '면적_세대수_곱_총합', '상가','아파트', '공공분양', '총세대수_lb_A1', '총세대수_lb_B1', '총세대수_lb_C1', '총세대수_lb_D1', '총세대수_lb_E1']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5010119289.5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31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Lasso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42.142698275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Ridge (alpha=defalt)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41.907967637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126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RandomForestRegressor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0.2361808218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['단지내주차면수','전용면적별세대수', '면적_세대수_곱_총합', '면적_세대수_비율', '강원도', '경기도', '경상남도', '경상북도', '광주광역시', '대구광역시', '대전광역시', '부산광역시', ‘서울특별시', '세종특별자치시', '울산광역시', '전라남도', '전라북도', '제주특별자치도', '충청남도', '충청북도', '나머지', '분양상가', '분양아파트']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LinearRegression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0.3110285415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05300" y="16375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/>
          <p:nvPr/>
        </p:nvSpPr>
        <p:spPr>
          <a:xfrm>
            <a:off x="227700" y="542575"/>
            <a:ext cx="682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|질문10.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모델은 어떤 스케일러와 모델, 변수를 넣었을 때 가장 적합할까? </a:t>
            </a:r>
            <a:r>
              <a:rPr lang="en" sz="1500">
                <a:solidFill>
                  <a:schemeClr val="dk1"/>
                </a:solidFill>
              </a:rPr>
              <a:t>🤔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53" name="Google Shape;353;p41"/>
          <p:cNvGraphicFramePr/>
          <p:nvPr/>
        </p:nvGraphicFramePr>
        <p:xfrm>
          <a:off x="2176675" y="122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{76CF85F4-096C-4388-8649-673BC7294748}</a:tableStyleId>
              </a:tblPr>
              <a:tblGrid>
                <a:gridCol w="604600"/>
                <a:gridCol w="1208900"/>
                <a:gridCol w="818425"/>
                <a:gridCol w="2670800"/>
              </a:tblGrid>
              <a:tr h="184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Scaler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기본모델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MAE 점수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사용변수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25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Standard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LinearRegression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44.87972014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train_na 임대보증금, 임대료 결측치 처리안한 것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sel = ['임대보증금', '임대료', '단지내주차면수','전용면적별세대수','면적_세대수_곱', '면적_세대수_곱_총합','면적_세대수_비율']</a:t>
                      </a:r>
                      <a:endParaRPr sz="8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77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…….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57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MinMax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35.9963295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sel = ['단지내주차면수','전용면적별세대수', '면적_세대수_곱', '면적_세대수_곱_총합','면적_세대수_비율'] + polynomial features(deg=2) 추가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81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MinMax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RandomForestRegressor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34.30626279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sel = ['임대료','단지내주차면수','전용면적별세대수', '면적_세대수_곱', '면적_세대수_곱_총합','면적_세대수_비율','강원도', '경기도', '경상남도', '경상북도', '광주광역시', '대구광역시', '대전광역시', '부산광역시', '서울특별시', '세종특별자치시', '울산광역시', '전라남도', '전라북도', '제주특별자치도', '충청남도', '충청북도',  '나머지', '분양상가', '분양아파트'] + 수치형 피처('임대료','단지내주차면수','전용면적별세대수', '면적_세대수_곱', '면적_세대수_곱_총합','면적_세대수_비율')에 대한 polynomial features(deg=2) 추가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354" name="Google Shape;354;p41"/>
          <p:cNvSpPr txBox="1"/>
          <p:nvPr/>
        </p:nvSpPr>
        <p:spPr>
          <a:xfrm>
            <a:off x="104575" y="1507350"/>
            <a:ext cx="207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Scaler </a:t>
            </a:r>
            <a:endParaRPr b="1"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Standard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highlight>
                  <a:schemeClr val="accent4"/>
                </a:highlight>
              </a:rPr>
              <a:t>MinMax </a:t>
            </a:r>
            <a:endParaRPr sz="10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</a:t>
            </a:r>
            <a:endParaRPr b="1" sz="11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LinearRegression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KNeighborsRegressor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chemeClr val="accent6"/>
                </a:highlight>
              </a:rPr>
              <a:t>RandomForestRegresso</a:t>
            </a:r>
            <a:r>
              <a:rPr lang="en" sz="1000">
                <a:solidFill>
                  <a:schemeClr val="dk1"/>
                </a:solidFill>
              </a:rPr>
              <a:t>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DecisionTreeRegressor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Ridge, Lasso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xgboost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평가지표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A4C2F4"/>
                </a:highlight>
              </a:rPr>
              <a:t>MAE</a:t>
            </a:r>
            <a:endParaRPr sz="1100">
              <a:highlight>
                <a:srgbClr val="A4C2F4"/>
              </a:highlight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80650" y="55875"/>
            <a:ext cx="600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결과 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186925" y="2139875"/>
            <a:ext cx="541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데이터 전처리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29650" y="21946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</a:rPr>
              <a:t>PART I. </a:t>
            </a:r>
            <a:endParaRPr b="1"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0" l="0" r="0" t="76747"/>
          <a:stretch/>
        </p:blipFill>
        <p:spPr>
          <a:xfrm>
            <a:off x="0" y="3922376"/>
            <a:ext cx="9144000" cy="11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DACON 제</a:t>
            </a:r>
            <a:r>
              <a:rPr b="1" lang="en" sz="2200"/>
              <a:t>출 결과</a:t>
            </a:r>
            <a:endParaRPr b="1" sz="2200"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311700" y="1152475"/>
            <a:ext cx="85206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최</a:t>
            </a:r>
            <a:r>
              <a:rPr lang="en" sz="1500"/>
              <a:t>종 </a:t>
            </a:r>
            <a:r>
              <a:rPr lang="en" sz="1500"/>
              <a:t>점</a:t>
            </a:r>
            <a:r>
              <a:rPr lang="en" sz="1500"/>
              <a:t>수 : </a:t>
            </a:r>
            <a:r>
              <a:rPr lang="en" sz="1500">
                <a:solidFill>
                  <a:srgbClr val="808388"/>
                </a:solidFill>
                <a:highlight>
                  <a:srgbClr val="FFFFFF"/>
                </a:highlight>
              </a:rPr>
              <a:t>108.052361점(public), 118.70366점(private)</a:t>
            </a:r>
            <a:endParaRPr sz="1500">
              <a:solidFill>
                <a:srgbClr val="808388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과...적합… </a:t>
            </a:r>
            <a:endParaRPr sz="1500">
              <a:solidFill>
                <a:srgbClr val="80838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3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4186925" y="2139875"/>
            <a:ext cx="541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개선사항 및 배운점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729650" y="21946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</a:rPr>
              <a:t>PART IV.</a:t>
            </a:r>
            <a:r>
              <a:rPr lang="en" sz="3700">
                <a:solidFill>
                  <a:schemeClr val="dk1"/>
                </a:solidFill>
              </a:rPr>
              <a:t> </a:t>
            </a:r>
            <a:endParaRPr sz="3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/>
          <p:nvPr>
            <p:ph idx="1" type="body"/>
          </p:nvPr>
        </p:nvSpPr>
        <p:spPr>
          <a:xfrm>
            <a:off x="311700" y="1084800"/>
            <a:ext cx="3807000" cy="27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이상치 분석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이상치를 가진 피처 확인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RobustScaler 활용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Catboost 모델 사용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모델 이론 학습 및 적용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하이퍼 파라미터 튜닝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 rotWithShape="1">
          <a:blip r:embed="rId3">
            <a:alphaModFix/>
          </a:blip>
          <a:srcRect b="0" l="0" r="0" t="76747"/>
          <a:stretch/>
        </p:blipFill>
        <p:spPr>
          <a:xfrm>
            <a:off x="0" y="3922376"/>
            <a:ext cx="9144000" cy="11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 txBox="1"/>
          <p:nvPr>
            <p:ph type="title"/>
          </p:nvPr>
        </p:nvSpPr>
        <p:spPr>
          <a:xfrm>
            <a:off x="311700" y="250800"/>
            <a:ext cx="3807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✅ </a:t>
            </a:r>
            <a:r>
              <a:rPr b="1" lang="en"/>
              <a:t>개선사항</a:t>
            </a:r>
            <a:endParaRPr b="1"/>
          </a:p>
        </p:txBody>
      </p:sp>
      <p:sp>
        <p:nvSpPr>
          <p:cNvPr id="378" name="Google Shape;378;p44"/>
          <p:cNvSpPr txBox="1"/>
          <p:nvPr>
            <p:ph type="title"/>
          </p:nvPr>
        </p:nvSpPr>
        <p:spPr>
          <a:xfrm>
            <a:off x="4572000" y="250800"/>
            <a:ext cx="4107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✅ </a:t>
            </a:r>
            <a:r>
              <a:rPr b="1" lang="en"/>
              <a:t>배운점</a:t>
            </a:r>
            <a:endParaRPr b="1"/>
          </a:p>
        </p:txBody>
      </p:sp>
      <p:sp>
        <p:nvSpPr>
          <p:cNvPr id="379" name="Google Shape;379;p44"/>
          <p:cNvSpPr txBox="1"/>
          <p:nvPr>
            <p:ph idx="1" type="body"/>
          </p:nvPr>
        </p:nvSpPr>
        <p:spPr>
          <a:xfrm>
            <a:off x="4572000" y="1084800"/>
            <a:ext cx="4520700" cy="27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대회에서 공유하고 있는 코드들을 적극적으로 참고해보기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더 다양한 파생 변수, 모델 등에 대해 학습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EDA를 꼼꼼하게 해보기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임대보증금/임대료 예측 모델에 대한 효용성 검증 부재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좋은 피처 만들기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Feature Engineering의 중요성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적극적으로 도메인 지식 찾아보기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공급유형, 자격유형의 연결고리 파악 부족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다양한 시도를 해보기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5"/>
          <p:cNvSpPr txBox="1"/>
          <p:nvPr>
            <p:ph type="ctrTitle"/>
          </p:nvPr>
        </p:nvSpPr>
        <p:spPr>
          <a:xfrm>
            <a:off x="0" y="1942775"/>
            <a:ext cx="9144000" cy="12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</a:rPr>
              <a:t>감사합니다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🙇‍♀️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에</a:t>
            </a:r>
            <a:r>
              <a:rPr b="1" lang="en"/>
              <a:t>러 처리</a:t>
            </a:r>
            <a:endParaRPr b="1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847675"/>
            <a:ext cx="8520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ERROR 1 처리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1284775"/>
            <a:ext cx="732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문</a:t>
            </a:r>
            <a:r>
              <a:rPr lang="en" sz="1200"/>
              <a:t>제 : 총세대수 != 전용면적별 세대수의 총합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원인 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차이는 분양상가 또는 분양아파트가 임대단지 안에 혼합되어 발생한 것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분포 : 차이가 14세대 이하인 48개 단지는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분양상가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, 차이가 94~452세대에 분포하는 10개 단지는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분양아파트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혼합단지인 것으로 확인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처리 방법 : 차이가 14세대 이하인 단지는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'분양상가'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로, 차이가 94~452세대인 10개 단지는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'분양아파트'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로, 나머지는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 '나머지'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로 라벨링을 한 칼럼을 하나 만든다.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3671461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927375" y="4559600"/>
            <a:ext cx="171600" cy="21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384575" y="4559600"/>
            <a:ext cx="2470800" cy="21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4032250" y="2577775"/>
            <a:ext cx="35562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분양상가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highlight>
                  <a:srgbClr val="FFFFFF"/>
                </a:highlight>
              </a:rPr>
              <a:t>※ 차이가 94~452세대인 10개 단지 : ['C1490', 'C2497', 'C2620', 'C1344', 'C1024', 'C2470', 'C1206', 'C1740', 'C2405', 'C1804’]</a:t>
            </a:r>
            <a:endParaRPr i="1"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분양아파트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highlight>
                  <a:srgbClr val="FFFFFF"/>
                </a:highlight>
              </a:rPr>
              <a:t>※ 별첨 : 차이가 14세대 이하인 48개 단지 - ['C1925', 'C1312', 'C2013', 'C1424', 'C2520', 'C2319', 'C1850', 'C1068', 'C2644', 'C2156', C2453', 'C1910', 'C2139', 'C2508', 'C1695', 'C2556', 'C2362', 'C2568', 'C2245', 'C2549', 'C1584', 'C2298', 'C2225', 'C1218', 'C1970', C1732', 'C2433', 'C1894', 'C1156', 'C2142', 'C2186', 'C2411', 'C1812', 'C1030', 'C1749', 'C1349', 'C2043', 'C1229', 'C2363', 'C1414', C2174', 'C2404', 'C1683', 'C1038', 'C2456', 'C1266', 'C1267', 'C2189']</a:t>
            </a:r>
            <a:endParaRPr i="1"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</a:rPr>
              <a:t>나머지</a:t>
            </a:r>
            <a:endParaRPr b="1"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88" name="Google Shape;88;p16"/>
          <p:cNvCxnSpPr>
            <a:stCxn id="85" idx="0"/>
          </p:cNvCxnSpPr>
          <p:nvPr/>
        </p:nvCxnSpPr>
        <p:spPr>
          <a:xfrm flipH="1" rot="10800000">
            <a:off x="1013175" y="2971100"/>
            <a:ext cx="3039900" cy="158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endCxn id="87" idx="1"/>
          </p:cNvCxnSpPr>
          <p:nvPr/>
        </p:nvCxnSpPr>
        <p:spPr>
          <a:xfrm flipH="1" rot="10800000">
            <a:off x="2619850" y="3755275"/>
            <a:ext cx="1412400" cy="80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에러 처리</a:t>
            </a:r>
            <a:endParaRPr b="1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847675"/>
            <a:ext cx="8520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2) </a:t>
            </a:r>
            <a:r>
              <a:rPr lang="en"/>
              <a:t>ERROR 2 처리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11700" y="1284775"/>
            <a:ext cx="7326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문제 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동일한 단지임에도 불구하고 단지코드가 2개 부여됨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처리 : 등록차량대수 수정해주고, 단지코드를 ‘N-’형식으로 변경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특이사항 :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ERROR2에 해당하는 데이터를 삭제할 경우 에러 데이터가 가지고 있는 단지코드 이외의 피처 레이블들을 사용할 수 없기 때문에 삭제하지 않고 그대로 둠.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704093" y="2196340"/>
            <a:ext cx="3022422" cy="2789275"/>
            <a:chOff x="844138" y="1664725"/>
            <a:chExt cx="3391788" cy="3168550"/>
          </a:xfrm>
        </p:grpSpPr>
        <p:pic>
          <p:nvPicPr>
            <p:cNvPr id="100" name="Google Shape;100;p17"/>
            <p:cNvPicPr preferRelativeResize="0"/>
            <p:nvPr/>
          </p:nvPicPr>
          <p:blipFill rotWithShape="1">
            <a:blip r:embed="rId4">
              <a:alphaModFix/>
            </a:blip>
            <a:srcRect b="0" l="0" r="68071" t="0"/>
            <a:stretch/>
          </p:blipFill>
          <p:spPr>
            <a:xfrm>
              <a:off x="844150" y="1664725"/>
              <a:ext cx="2919500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7"/>
            <p:cNvPicPr preferRelativeResize="0"/>
            <p:nvPr/>
          </p:nvPicPr>
          <p:blipFill rotWithShape="1">
            <a:blip r:embed="rId4">
              <a:alphaModFix/>
            </a:blip>
            <a:srcRect b="0" l="31763" r="31143" t="0"/>
            <a:stretch/>
          </p:blipFill>
          <p:spPr>
            <a:xfrm>
              <a:off x="844150" y="2755225"/>
              <a:ext cx="3391775" cy="98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 rotWithShape="1">
            <a:blip r:embed="rId4">
              <a:alphaModFix/>
            </a:blip>
            <a:srcRect b="0" l="68880" r="0" t="0"/>
            <a:stretch/>
          </p:blipFill>
          <p:spPr>
            <a:xfrm>
              <a:off x="844138" y="3845725"/>
              <a:ext cx="2845575" cy="987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7"/>
          <p:cNvGrpSpPr/>
          <p:nvPr/>
        </p:nvGrpSpPr>
        <p:grpSpPr>
          <a:xfrm>
            <a:off x="3980275" y="2116325"/>
            <a:ext cx="3200700" cy="2856200"/>
            <a:chOff x="3904075" y="2116325"/>
            <a:chExt cx="3200700" cy="2856200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4075" y="2375625"/>
              <a:ext cx="3200700" cy="259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7"/>
            <p:cNvSpPr txBox="1"/>
            <p:nvPr/>
          </p:nvSpPr>
          <p:spPr>
            <a:xfrm>
              <a:off x="3904075" y="2116325"/>
              <a:ext cx="88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&lt; </a:t>
              </a:r>
              <a:r>
                <a:rPr b="1" lang="en" sz="1000"/>
                <a:t>코드 예시 &gt;</a:t>
              </a:r>
              <a:endParaRPr b="1" sz="1000"/>
            </a:p>
          </p:txBody>
        </p:sp>
      </p:grpSp>
      <p:cxnSp>
        <p:nvCxnSpPr>
          <p:cNvPr id="106" name="Google Shape;106;p17"/>
          <p:cNvCxnSpPr>
            <a:stCxn id="100" idx="3"/>
          </p:cNvCxnSpPr>
          <p:nvPr/>
        </p:nvCxnSpPr>
        <p:spPr>
          <a:xfrm>
            <a:off x="3305671" y="2631010"/>
            <a:ext cx="601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1588200" y="1572075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에러 처리</a:t>
            </a:r>
            <a:endParaRPr b="1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847675"/>
            <a:ext cx="8520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r>
              <a:rPr lang="en"/>
              <a:t>) ERROR 3 처리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284775"/>
            <a:ext cx="3611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문제 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단지코드 등 기입 실수로 데이터 정제 과정에서 매칭 오류 발생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처리 : ERROR3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에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해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당하는 단지코드를 ‘ERR04-’ 형식으로 변경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특이사항 :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ERROR3에 해당하는 데이터를 삭제할 경우 에러 데이터가 가지고 있는 단지코드 이외의 피처 레이블들을 사용할 수 없기 때문에 삭제하지 않고 그대로 둠.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949919" y="1405090"/>
            <a:ext cx="3611381" cy="3097525"/>
            <a:chOff x="547400" y="2154475"/>
            <a:chExt cx="3318065" cy="2989023"/>
          </a:xfrm>
        </p:grpSpPr>
        <p:pic>
          <p:nvPicPr>
            <p:cNvPr id="117" name="Google Shape;11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400" y="2459275"/>
              <a:ext cx="3318065" cy="2684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 txBox="1"/>
            <p:nvPr/>
          </p:nvSpPr>
          <p:spPr>
            <a:xfrm>
              <a:off x="547400" y="2154475"/>
              <a:ext cx="30000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&lt; 코드 예시 &gt;</a:t>
              </a:r>
              <a:endParaRPr/>
            </a:p>
          </p:txBody>
        </p:sp>
      </p:grpSp>
      <p:sp>
        <p:nvSpPr>
          <p:cNvPr id="119" name="Google Shape;119;p18"/>
          <p:cNvSpPr txBox="1"/>
          <p:nvPr/>
        </p:nvSpPr>
        <p:spPr>
          <a:xfrm>
            <a:off x="498025" y="2853775"/>
            <a:ext cx="337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※ 실수가 발생한 단지 코드 (9개 단지) : 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[ 'C2335', 'C1327''C1095', 'C2051', 'C1218', 'C1894', 'C2483', 'C1502', 'C1988' ]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cf.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C2335', 'C1327'는 '테스트 셋 제외 데이터'에 포함되어 있어서 이미 제거됨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피처</a:t>
            </a:r>
            <a:r>
              <a:rPr b="1" lang="en"/>
              <a:t> 처리</a:t>
            </a:r>
            <a:endParaRPr b="1"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847675"/>
            <a:ext cx="8520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test</a:t>
            </a:r>
            <a:r>
              <a:rPr lang="en"/>
              <a:t>셋 자격유형/train셋 10분내버스정류장수 결측치 처리</a:t>
            </a:r>
            <a:endParaRPr/>
          </a:p>
        </p:txBody>
      </p:sp>
      <p:grpSp>
        <p:nvGrpSpPr>
          <p:cNvPr id="127" name="Google Shape;127;p19"/>
          <p:cNvGrpSpPr/>
          <p:nvPr/>
        </p:nvGrpSpPr>
        <p:grpSpPr>
          <a:xfrm>
            <a:off x="311700" y="1284775"/>
            <a:ext cx="6428825" cy="3749775"/>
            <a:chOff x="311700" y="1284775"/>
            <a:chExt cx="6428825" cy="3749775"/>
          </a:xfrm>
        </p:grpSpPr>
        <p:sp>
          <p:nvSpPr>
            <p:cNvPr id="128" name="Google Shape;128;p19"/>
            <p:cNvSpPr txBox="1"/>
            <p:nvPr/>
          </p:nvSpPr>
          <p:spPr>
            <a:xfrm>
              <a:off x="1588200" y="1572075"/>
              <a:ext cx="32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311700" y="1284775"/>
              <a:ext cx="5750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Char char="-"/>
              </a:pPr>
              <a:r>
                <a:rPr lang="en" sz="1200"/>
                <a:t>test셋 자격유형 결측치  → 동일한 단지코드의 자격유형을 따름</a:t>
              </a:r>
              <a:endParaRPr sz="12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500"/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&lt;코드 예시&gt;</a:t>
              </a:r>
              <a:endParaRPr b="1" sz="1200"/>
            </a:p>
          </p:txBody>
        </p:sp>
        <p:sp>
          <p:nvSpPr>
            <p:cNvPr id="130" name="Google Shape;130;p19"/>
            <p:cNvSpPr txBox="1"/>
            <p:nvPr/>
          </p:nvSpPr>
          <p:spPr>
            <a:xfrm>
              <a:off x="377825" y="3182100"/>
              <a:ext cx="6362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-"/>
              </a:pPr>
              <a:r>
                <a:rPr lang="en" sz="1200">
                  <a:solidFill>
                    <a:schemeClr val="dk1"/>
                  </a:solidFill>
                </a:rPr>
                <a:t>train셋 10분내버스정류장수  결측치 → 동일한 단지코드의 버스정류장수를 따름</a:t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&lt;코</a:t>
              </a:r>
              <a:r>
                <a:rPr b="1" lang="en" sz="1200">
                  <a:solidFill>
                    <a:schemeClr val="dk1"/>
                  </a:solidFill>
                </a:rPr>
                <a:t>드 예시&gt;</a:t>
              </a:r>
              <a:endParaRPr b="1" sz="1200">
                <a:solidFill>
                  <a:schemeClr val="dk1"/>
                </a:solidFill>
              </a:endParaRPr>
            </a:p>
          </p:txBody>
        </p:sp>
        <p:pic>
          <p:nvPicPr>
            <p:cNvPr id="131" name="Google Shape;13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000" y="1793000"/>
              <a:ext cx="4207149" cy="138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0000" y="3692395"/>
              <a:ext cx="4207151" cy="13421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83525" r="0" t="0"/>
          <a:stretch/>
        </p:blipFill>
        <p:spPr>
          <a:xfrm>
            <a:off x="7637550" y="0"/>
            <a:ext cx="1506451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피처 처리</a:t>
            </a:r>
            <a:endParaRPr b="1"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847675"/>
            <a:ext cx="85206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2) 범주</a:t>
            </a:r>
            <a:r>
              <a:rPr lang="en"/>
              <a:t>형 피처* 라벨인코딩 + 원핫인코딩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470150" y="1297625"/>
            <a:ext cx="541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*범주</a:t>
            </a:r>
            <a:r>
              <a:rPr lang="en" sz="1200"/>
              <a:t>형 피처 : '임대건물구분','지역',"공급유형","자격유형",'ERROR1'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LabelEncoder, OneHotEncoder를 이용하여 범주형 피처를 인코딩</a:t>
            </a:r>
            <a:endParaRPr sz="12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94900"/>
            <a:ext cx="4419602" cy="165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4704" l="0" r="0" t="4822"/>
          <a:stretch/>
        </p:blipFill>
        <p:spPr>
          <a:xfrm>
            <a:off x="4611950" y="2209725"/>
            <a:ext cx="2956705" cy="1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263275" y="3810050"/>
            <a:ext cx="7221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'상가', 1: '아파트'}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'강원도', 1: '경기도', 2: '경상남도', 3: '경상북도', 4: '광주광역시', 5: '대구광역시', 6: '대전광역시', 7: '부산광역시', 8: '서울특별시', 9: '세종특별자치시', 10: '울산광역시', 11: '전라남도', 12: '전라북도', 13: '제주특별자치도', 14: '충청남도', 15: '충청북도'}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'공공분양', 1: '공공임대(10년)', 2: '공공임대(50년)', 3: '공공임대(5년)', 4: '공공임대(분납)', 5: '국민임대', 6: '영구임대', 7: '임대상가', 8: '장기전세', 9: '행복주택'}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'A', 1: 'B', 2: 'C', 3: 'D', 4: 'E', 5: 'F', 6: 'G', 7: 'H', 8: 'I', 9: 'J', 10: 'K', 11: 'L', 12: 'M', 13: 'N', 14: 'O'}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{0: '나머지', 1: '분양상가', 2: '분양아파트'}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572000" y="0"/>
            <a:ext cx="4572000" cy="51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4266200" y="2016725"/>
            <a:ext cx="5416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임대보증금/임대료 </a:t>
            </a:r>
            <a:endParaRPr b="1"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</a:rPr>
              <a:t>결측치 처리 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29650" y="21946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</a:rPr>
              <a:t>PART II. </a:t>
            </a:r>
            <a:endParaRPr b="1" sz="3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